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uce Bold" charset="1" panose="000008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https://titv.vn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https://titv.vn" TargetMode="External" Type="http://schemas.openxmlformats.org/officeDocument/2006/relationships/hyperlink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6.jpe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17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https://titv.vn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https://titv.vn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https://titv.vn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909" y="7666206"/>
            <a:ext cx="2979569" cy="2838717"/>
          </a:xfrm>
          <a:custGeom>
            <a:avLst/>
            <a:gdLst/>
            <a:ahLst/>
            <a:cxnLst/>
            <a:rect r="r" b="b" t="t" l="l"/>
            <a:pathLst>
              <a:path h="2838717" w="2979569">
                <a:moveTo>
                  <a:pt x="0" y="0"/>
                </a:moveTo>
                <a:lnTo>
                  <a:pt x="2979569" y="0"/>
                </a:lnTo>
                <a:lnTo>
                  <a:pt x="2979569" y="2838716"/>
                </a:lnTo>
                <a:lnTo>
                  <a:pt x="0" y="28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801623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5467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7702" y="8053775"/>
            <a:ext cx="6089796" cy="1871228"/>
          </a:xfrm>
          <a:custGeom>
            <a:avLst/>
            <a:gdLst/>
            <a:ahLst/>
            <a:cxnLst/>
            <a:rect r="r" b="b" t="t" l="l"/>
            <a:pathLst>
              <a:path h="1871228" w="6089796">
                <a:moveTo>
                  <a:pt x="0" y="0"/>
                </a:moveTo>
                <a:lnTo>
                  <a:pt x="6089796" y="0"/>
                </a:lnTo>
                <a:lnTo>
                  <a:pt x="6089796" y="1871228"/>
                </a:lnTo>
                <a:lnTo>
                  <a:pt x="0" y="187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3226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0689"/>
            <a:ext cx="2165334" cy="2165334"/>
          </a:xfrm>
          <a:custGeom>
            <a:avLst/>
            <a:gdLst/>
            <a:ahLst/>
            <a:cxnLst/>
            <a:rect r="r" b="b" t="t" l="l"/>
            <a:pathLst>
              <a:path h="2165334" w="2165334">
                <a:moveTo>
                  <a:pt x="0" y="0"/>
                </a:moveTo>
                <a:lnTo>
                  <a:pt x="2165334" y="0"/>
                </a:lnTo>
                <a:lnTo>
                  <a:pt x="2165334" y="2165334"/>
                </a:lnTo>
                <a:lnTo>
                  <a:pt x="0" y="2165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8426" y="3113378"/>
            <a:ext cx="16480874" cy="344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819"/>
              </a:lnSpc>
            </a:pPr>
            <a:r>
              <a:rPr lang="en-US" sz="9871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ĐỒ ÁN THU THẬP DỮ LIỆU BẰNG SELENIUM TRÊN TRANG WEB TITV.VN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5978" y="8895544"/>
            <a:ext cx="390705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 spc="918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0568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61372" y="900124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7811" y="4736444"/>
            <a:ext cx="10826121" cy="4435830"/>
          </a:xfrm>
          <a:custGeom>
            <a:avLst/>
            <a:gdLst/>
            <a:ahLst/>
            <a:cxnLst/>
            <a:rect r="r" b="b" t="t" l="l"/>
            <a:pathLst>
              <a:path h="4435830" w="10826121">
                <a:moveTo>
                  <a:pt x="0" y="0"/>
                </a:moveTo>
                <a:lnTo>
                  <a:pt x="10826122" y="0"/>
                </a:lnTo>
                <a:lnTo>
                  <a:pt x="10826122" y="4435830"/>
                </a:lnTo>
                <a:lnTo>
                  <a:pt x="0" y="4435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8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0693" y="1242565"/>
            <a:ext cx="4578359" cy="4114800"/>
          </a:xfrm>
          <a:custGeom>
            <a:avLst/>
            <a:gdLst/>
            <a:ahLst/>
            <a:cxnLst/>
            <a:rect r="r" b="b" t="t" l="l"/>
            <a:pathLst>
              <a:path h="4114800" w="4578359">
                <a:moveTo>
                  <a:pt x="0" y="0"/>
                </a:moveTo>
                <a:lnTo>
                  <a:pt x="4578359" y="0"/>
                </a:lnTo>
                <a:lnTo>
                  <a:pt x="4578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3392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2022" y="2386466"/>
            <a:ext cx="9327955" cy="78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5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KẾT QUẢ VÀ KẾT NỐI LẠI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811" y="3751492"/>
            <a:ext cx="8355739" cy="63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true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Kết quả đạt được: Dữ liệu khóa học và bình luận được lưu trữ vào MongoDB.</a:t>
            </a:r>
          </a:p>
        </p:txBody>
      </p:sp>
      <p:sp>
        <p:nvSpPr>
          <p:cNvPr name="Freeform 10" id="10">
            <a:hlinkClick r:id="rId13" tooltip="https://titv.vn"/>
          </p:cNvPr>
          <p:cNvSpPr/>
          <p:nvPr/>
        </p:nvSpPr>
        <p:spPr>
          <a:xfrm flipH="false" flipV="false" rot="0">
            <a:off x="12136214" y="9258300"/>
            <a:ext cx="6151786" cy="738214"/>
          </a:xfrm>
          <a:custGeom>
            <a:avLst/>
            <a:gdLst/>
            <a:ahLst/>
            <a:cxnLst/>
            <a:rect r="r" b="b" t="t" l="l"/>
            <a:pathLst>
              <a:path h="738214" w="6151786">
                <a:moveTo>
                  <a:pt x="0" y="0"/>
                </a:moveTo>
                <a:lnTo>
                  <a:pt x="6151786" y="0"/>
                </a:lnTo>
                <a:lnTo>
                  <a:pt x="6151786" y="738214"/>
                </a:lnTo>
                <a:lnTo>
                  <a:pt x="0" y="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36214" y="9533579"/>
            <a:ext cx="615178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1147" y="1275421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52167" y="9191324"/>
            <a:ext cx="2547340" cy="15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b="true" sz="1149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WWW.REALLYGREATSITE.COM</a:t>
            </a:r>
          </a:p>
        </p:txBody>
      </p:sp>
      <p:sp>
        <p:nvSpPr>
          <p:cNvPr name="Freeform 7" id="7">
            <a:hlinkClick r:id="rId12" tooltip="https://titv.vn"/>
          </p:cNvPr>
          <p:cNvSpPr/>
          <p:nvPr/>
        </p:nvSpPr>
        <p:spPr>
          <a:xfrm flipH="false" flipV="false" rot="0">
            <a:off x="11585172" y="9164763"/>
            <a:ext cx="6151786" cy="738214"/>
          </a:xfrm>
          <a:custGeom>
            <a:avLst/>
            <a:gdLst/>
            <a:ahLst/>
            <a:cxnLst/>
            <a:rect r="r" b="b" t="t" l="l"/>
            <a:pathLst>
              <a:path h="738214" w="6151786">
                <a:moveTo>
                  <a:pt x="0" y="0"/>
                </a:moveTo>
                <a:lnTo>
                  <a:pt x="6151786" y="0"/>
                </a:lnTo>
                <a:lnTo>
                  <a:pt x="6151786" y="738214"/>
                </a:lnTo>
                <a:lnTo>
                  <a:pt x="0" y="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3941" y="7745482"/>
            <a:ext cx="8964809" cy="1920316"/>
          </a:xfrm>
          <a:custGeom>
            <a:avLst/>
            <a:gdLst/>
            <a:ahLst/>
            <a:cxnLst/>
            <a:rect r="r" b="b" t="t" l="l"/>
            <a:pathLst>
              <a:path h="1920316" w="8964809">
                <a:moveTo>
                  <a:pt x="0" y="0"/>
                </a:moveTo>
                <a:lnTo>
                  <a:pt x="8964810" y="0"/>
                </a:lnTo>
                <a:lnTo>
                  <a:pt x="8964810" y="1920316"/>
                </a:lnTo>
                <a:lnTo>
                  <a:pt x="0" y="1920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83" r="-70968" b="-3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941" y="5116695"/>
            <a:ext cx="9155292" cy="2451023"/>
          </a:xfrm>
          <a:custGeom>
            <a:avLst/>
            <a:gdLst/>
            <a:ahLst/>
            <a:cxnLst/>
            <a:rect r="r" b="b" t="t" l="l"/>
            <a:pathLst>
              <a:path h="2451023" w="9155292">
                <a:moveTo>
                  <a:pt x="0" y="0"/>
                </a:moveTo>
                <a:lnTo>
                  <a:pt x="9155292" y="0"/>
                </a:lnTo>
                <a:lnTo>
                  <a:pt x="9155292" y="2451023"/>
                </a:lnTo>
                <a:lnTo>
                  <a:pt x="0" y="2451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602154"/>
            <a:ext cx="7453146" cy="233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95"/>
              </a:lnSpc>
            </a:pPr>
            <a:r>
              <a:rPr lang="en-US" sz="7996" spc="-33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TỔNG KẾT VÀ HƯỚNG PHÁT TRIỂN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3392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1875" y="4049092"/>
            <a:ext cx="8185083" cy="40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7182" indent="-325727" lvl="2">
              <a:lnSpc>
                <a:spcPts val="2693"/>
              </a:lnSpc>
              <a:buFont typeface="Arial"/>
              <a:buChar char="⚬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Tổng kết:</a:t>
            </a:r>
          </a:p>
          <a:p>
            <a:pPr algn="just" marL="1465773" indent="-366443" lvl="3">
              <a:lnSpc>
                <a:spcPts val="2693"/>
              </a:lnSpc>
              <a:buFont typeface="Arial"/>
              <a:buChar char="￭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Tự động thu thập và lưu trữ dữ liệu khóa học thành công.</a:t>
            </a:r>
          </a:p>
          <a:p>
            <a:pPr algn="just" marL="1465773" indent="-366443" lvl="3">
              <a:lnSpc>
                <a:spcPts val="2693"/>
              </a:lnSpc>
              <a:buFont typeface="Arial"/>
              <a:buChar char="￭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Hệ thống giúp tiết kiệm thời gian và công sức trong việc thu thập dữ liệu số lượng lớn.</a:t>
            </a:r>
          </a:p>
          <a:p>
            <a:pPr algn="just" marL="977182" indent="-325727" lvl="2">
              <a:lnSpc>
                <a:spcPts val="2693"/>
              </a:lnSpc>
              <a:buFont typeface="Arial"/>
              <a:buChar char="⚬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Hướng phát triển:</a:t>
            </a:r>
          </a:p>
          <a:p>
            <a:pPr algn="just" marL="1465773" indent="-366443" lvl="3">
              <a:lnSpc>
                <a:spcPts val="2693"/>
              </a:lnSpc>
              <a:buFont typeface="Arial"/>
              <a:buChar char="￭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Mở rộng thu thập sang các trang web khác để đa dạng hóa dữ liệu.</a:t>
            </a:r>
          </a:p>
          <a:p>
            <a:pPr algn="just" marL="1465773" indent="-366443" lvl="3">
              <a:lnSpc>
                <a:spcPts val="2693"/>
              </a:lnSpc>
              <a:buFont typeface="Arial"/>
              <a:buChar char="￭"/>
            </a:pPr>
            <a:r>
              <a:rPr lang="en-US" b="true" sz="22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Phân tích và trực quan hóa dữ liệu về khóa học và bình luận để hiểu rõ xu hướng người dùng.</a:t>
            </a:r>
          </a:p>
          <a:p>
            <a:pPr algn="just">
              <a:lnSpc>
                <a:spcPts val="269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585172" y="9440042"/>
            <a:ext cx="615178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14825" y="314325"/>
            <a:ext cx="9658350" cy="96583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801623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3226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66" y="5637552"/>
            <a:ext cx="486295" cy="4114800"/>
          </a:xfrm>
          <a:custGeom>
            <a:avLst/>
            <a:gdLst/>
            <a:ahLst/>
            <a:cxnLst/>
            <a:rect r="r" b="b" t="t" l="l"/>
            <a:pathLst>
              <a:path h="4114800" w="486295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1443" y="7387072"/>
            <a:ext cx="1050143" cy="1698492"/>
          </a:xfrm>
          <a:custGeom>
            <a:avLst/>
            <a:gdLst/>
            <a:ahLst/>
            <a:cxnLst/>
            <a:rect r="r" b="b" t="t" l="l"/>
            <a:pathLst>
              <a:path h="1698492" w="1050143">
                <a:moveTo>
                  <a:pt x="1050143" y="0"/>
                </a:moveTo>
                <a:lnTo>
                  <a:pt x="0" y="0"/>
                </a:lnTo>
                <a:lnTo>
                  <a:pt x="0" y="1698492"/>
                </a:lnTo>
                <a:lnTo>
                  <a:pt x="1050143" y="1698492"/>
                </a:lnTo>
                <a:lnTo>
                  <a:pt x="1050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55408" y="3089385"/>
            <a:ext cx="5977184" cy="443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12"/>
              </a:lnSpc>
            </a:pPr>
            <a:r>
              <a:rPr lang="en-US" sz="1711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01805" y="904557"/>
            <a:ext cx="3896378" cy="2128010"/>
          </a:xfrm>
          <a:custGeom>
            <a:avLst/>
            <a:gdLst/>
            <a:ahLst/>
            <a:cxnLst/>
            <a:rect r="r" b="b" t="t" l="l"/>
            <a:pathLst>
              <a:path h="2128010" w="3896378">
                <a:moveTo>
                  <a:pt x="0" y="0"/>
                </a:moveTo>
                <a:lnTo>
                  <a:pt x="3896378" y="0"/>
                </a:lnTo>
                <a:lnTo>
                  <a:pt x="3896378" y="2128011"/>
                </a:lnTo>
                <a:lnTo>
                  <a:pt x="0" y="212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66992" y="5259062"/>
            <a:ext cx="3896378" cy="2128010"/>
          </a:xfrm>
          <a:custGeom>
            <a:avLst/>
            <a:gdLst/>
            <a:ahLst/>
            <a:cxnLst/>
            <a:rect r="r" b="b" t="t" l="l"/>
            <a:pathLst>
              <a:path h="2128010" w="3896378">
                <a:moveTo>
                  <a:pt x="0" y="0"/>
                </a:moveTo>
                <a:lnTo>
                  <a:pt x="3896377" y="0"/>
                </a:lnTo>
                <a:lnTo>
                  <a:pt x="3896377" y="2128010"/>
                </a:lnTo>
                <a:lnTo>
                  <a:pt x="0" y="21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58774" y="7694952"/>
            <a:ext cx="3970453" cy="1220012"/>
          </a:xfrm>
          <a:custGeom>
            <a:avLst/>
            <a:gdLst/>
            <a:ahLst/>
            <a:cxnLst/>
            <a:rect r="r" b="b" t="t" l="l"/>
            <a:pathLst>
              <a:path h="1220012" w="3970453">
                <a:moveTo>
                  <a:pt x="0" y="0"/>
                </a:moveTo>
                <a:lnTo>
                  <a:pt x="3970452" y="0"/>
                </a:lnTo>
                <a:lnTo>
                  <a:pt x="3970452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44436" y="8247507"/>
            <a:ext cx="2547340" cy="21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  <a:spcBef>
                <a:spcPct val="0"/>
              </a:spcBef>
            </a:pPr>
            <a:r>
              <a:rPr lang="en-US" b="true" sz="1649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HTTPS://TITV.VN/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11245211" cy="1063184"/>
          </a:xfrm>
          <a:custGeom>
            <a:avLst/>
            <a:gdLst/>
            <a:ahLst/>
            <a:cxnLst/>
            <a:rect r="r" b="b" t="t" l="l"/>
            <a:pathLst>
              <a:path h="1063184" w="11245211">
                <a:moveTo>
                  <a:pt x="0" y="0"/>
                </a:moveTo>
                <a:lnTo>
                  <a:pt x="11245211" y="0"/>
                </a:lnTo>
                <a:lnTo>
                  <a:pt x="11245211" y="1063184"/>
                </a:lnTo>
                <a:lnTo>
                  <a:pt x="0" y="106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1884" y="394739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2690" y="2834874"/>
            <a:ext cx="6486924" cy="5201334"/>
          </a:xfrm>
          <a:custGeom>
            <a:avLst/>
            <a:gdLst/>
            <a:ahLst/>
            <a:cxnLst/>
            <a:rect r="r" b="b" t="t" l="l"/>
            <a:pathLst>
              <a:path h="5201334" w="6486924">
                <a:moveTo>
                  <a:pt x="0" y="0"/>
                </a:moveTo>
                <a:lnTo>
                  <a:pt x="6486924" y="0"/>
                </a:lnTo>
                <a:lnTo>
                  <a:pt x="6486924" y="5201334"/>
                </a:lnTo>
                <a:lnTo>
                  <a:pt x="0" y="520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85869" y="8623206"/>
            <a:ext cx="4133745" cy="1270187"/>
          </a:xfrm>
          <a:custGeom>
            <a:avLst/>
            <a:gdLst/>
            <a:ahLst/>
            <a:cxnLst/>
            <a:rect r="r" b="b" t="t" l="l"/>
            <a:pathLst>
              <a:path h="1270187" w="4133745">
                <a:moveTo>
                  <a:pt x="0" y="0"/>
                </a:moveTo>
                <a:lnTo>
                  <a:pt x="4133745" y="0"/>
                </a:lnTo>
                <a:lnTo>
                  <a:pt x="4133745" y="1270188"/>
                </a:lnTo>
                <a:lnTo>
                  <a:pt x="0" y="1270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9718" y="1405086"/>
            <a:ext cx="3676832" cy="35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0"/>
              </a:lnSpc>
              <a:spcBef>
                <a:spcPct val="0"/>
              </a:spcBef>
            </a:pPr>
            <a:r>
              <a:rPr lang="en-US" b="true" sz="27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4853" y="3171154"/>
            <a:ext cx="5480231" cy="1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THÀNH VIÊN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3446" y="4797701"/>
            <a:ext cx="8185083" cy="30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23446" y="4412990"/>
            <a:ext cx="7771433" cy="193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302" spc="16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Nguyễn Hoàng Anh 2286400003</a:t>
            </a:r>
          </a:p>
          <a:p>
            <a:pPr algn="l">
              <a:lnSpc>
                <a:spcPts val="5184"/>
              </a:lnSpc>
            </a:pPr>
            <a:r>
              <a:rPr lang="en-US" sz="3302" spc="16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Bạch Quang Tùng 2286400041 </a:t>
            </a:r>
          </a:p>
          <a:p>
            <a:pPr algn="l">
              <a:lnSpc>
                <a:spcPts val="5184"/>
              </a:lnSpc>
            </a:pPr>
            <a:r>
              <a:rPr lang="en-US" sz="3302" spc="16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Nguyễn Tuấn Anh 2286400004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5617" y="9197311"/>
            <a:ext cx="2652104" cy="15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"/>
              </a:lnSpc>
              <a:spcBef>
                <a:spcPct val="0"/>
              </a:spcBef>
            </a:pPr>
            <a:r>
              <a:rPr lang="en-US" b="true" sz="1196" spc="623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8055" y="7420833"/>
            <a:ext cx="2665114" cy="2665114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4712" t="0" r="-24712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1073722" y="9188600"/>
            <a:ext cx="638397" cy="1032538"/>
          </a:xfrm>
          <a:custGeom>
            <a:avLst/>
            <a:gdLst/>
            <a:ahLst/>
            <a:cxnLst/>
            <a:rect r="r" b="b" t="t" l="l"/>
            <a:pathLst>
              <a:path h="1032538" w="638397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920373" y="7420833"/>
            <a:ext cx="2665114" cy="2665114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5"/>
              <a:stretch>
                <a:fillRect l="-24712" t="0" r="-2471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true" flipV="false" rot="0">
            <a:off x="5920373" y="8753390"/>
            <a:ext cx="638397" cy="1032538"/>
          </a:xfrm>
          <a:custGeom>
            <a:avLst/>
            <a:gdLst/>
            <a:ahLst/>
            <a:cxnLst/>
            <a:rect r="r" b="b" t="t" l="l"/>
            <a:pathLst>
              <a:path h="1032538" w="638397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1884" y="394739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29180" y="7925743"/>
            <a:ext cx="2665114" cy="2665114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t="0" r="-2471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47733" y="9258300"/>
            <a:ext cx="638397" cy="1032538"/>
          </a:xfrm>
          <a:custGeom>
            <a:avLst/>
            <a:gdLst/>
            <a:ahLst/>
            <a:cxnLst/>
            <a:rect r="r" b="b" t="t" l="l"/>
            <a:pathLst>
              <a:path h="1032538" w="638397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9092" y="6423465"/>
            <a:ext cx="3649816" cy="3867373"/>
          </a:xfrm>
          <a:custGeom>
            <a:avLst/>
            <a:gdLst/>
            <a:ahLst/>
            <a:cxnLst/>
            <a:rect r="r" b="b" t="t" l="l"/>
            <a:pathLst>
              <a:path h="3867373" w="3649816">
                <a:moveTo>
                  <a:pt x="0" y="0"/>
                </a:moveTo>
                <a:lnTo>
                  <a:pt x="3649816" y="0"/>
                </a:lnTo>
                <a:lnTo>
                  <a:pt x="3649816" y="3867373"/>
                </a:lnTo>
                <a:lnTo>
                  <a:pt x="0" y="3867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846" t="0" r="-47984" b="-61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9330" y="1310865"/>
            <a:ext cx="2560720" cy="24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7"/>
              </a:lnSpc>
              <a:spcBef>
                <a:spcPct val="0"/>
              </a:spcBef>
            </a:pPr>
            <a:r>
              <a:rPr lang="en-US" b="true" sz="188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SHODWE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99284" y="814835"/>
            <a:ext cx="7831697" cy="740451"/>
          </a:xfrm>
          <a:custGeom>
            <a:avLst/>
            <a:gdLst/>
            <a:ahLst/>
            <a:cxnLst/>
            <a:rect r="r" b="b" t="t" l="l"/>
            <a:pathLst>
              <a:path h="740451" w="7831697">
                <a:moveTo>
                  <a:pt x="0" y="0"/>
                </a:moveTo>
                <a:lnTo>
                  <a:pt x="7831698" y="0"/>
                </a:lnTo>
                <a:lnTo>
                  <a:pt x="7831698" y="740452"/>
                </a:lnTo>
                <a:lnTo>
                  <a:pt x="0" y="740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00532" y="6157100"/>
            <a:ext cx="5858014" cy="4129900"/>
          </a:xfrm>
          <a:custGeom>
            <a:avLst/>
            <a:gdLst/>
            <a:ahLst/>
            <a:cxnLst/>
            <a:rect r="r" b="b" t="t" l="l"/>
            <a:pathLst>
              <a:path h="4129900" w="5858014">
                <a:moveTo>
                  <a:pt x="0" y="0"/>
                </a:moveTo>
                <a:lnTo>
                  <a:pt x="5858015" y="0"/>
                </a:lnTo>
                <a:lnTo>
                  <a:pt x="5858015" y="4129900"/>
                </a:lnTo>
                <a:lnTo>
                  <a:pt x="0" y="4129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10550" y="3956918"/>
            <a:ext cx="10822226" cy="345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499"/>
              </a:lnSpc>
              <a:buFont typeface="Arial"/>
              <a:buChar char="•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Mục tiêu chính:</a:t>
            </a:r>
          </a:p>
          <a:p>
            <a:pPr algn="just" marL="906780" indent="-302260" lvl="2">
              <a:lnSpc>
                <a:spcPts val="2499"/>
              </a:lnSpc>
              <a:buFont typeface="Arial"/>
              <a:buChar char="⚬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Thu thập và lưu trữ thông tin các khóa học từ trang titv.vn (tên, giá, đánh giá, số thành viên, và lượt xem).</a:t>
            </a:r>
          </a:p>
          <a:p>
            <a:pPr algn="just" marL="906780" indent="-302260" lvl="2">
              <a:lnSpc>
                <a:spcPts val="2499"/>
              </a:lnSpc>
              <a:buFont typeface="Arial"/>
              <a:buChar char="⚬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Thu thập bình luận từ người dùng cho từng khóa học để phân tích.</a:t>
            </a:r>
          </a:p>
          <a:p>
            <a:pPr algn="just" marL="453390" indent="-226695" lvl="1">
              <a:lnSpc>
                <a:spcPts val="2499"/>
              </a:lnSpc>
              <a:buFont typeface="Arial"/>
              <a:buChar char="•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Lợi ích:</a:t>
            </a:r>
          </a:p>
          <a:p>
            <a:pPr algn="just" marL="906780" indent="-302260" lvl="2">
              <a:lnSpc>
                <a:spcPts val="2499"/>
              </a:lnSpc>
              <a:buFont typeface="Arial"/>
              <a:buChar char="⚬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Dữ liệu khóa học được lưu trữ có cấu trúc, dễ dàng quản lý và truy vấn.</a:t>
            </a:r>
          </a:p>
          <a:p>
            <a:pPr algn="just" marL="906780" indent="-302260" lvl="2">
              <a:lnSpc>
                <a:spcPts val="2499"/>
              </a:lnSpc>
              <a:buFont typeface="Arial"/>
              <a:buChar char="⚬"/>
            </a:pPr>
            <a:r>
              <a:rPr lang="en-US" b="true" sz="2100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Có thể sử dụng dữ liệu để phân tích hành vi người dùng và chất lượng khóa học.</a:t>
            </a:r>
          </a:p>
          <a:p>
            <a:pPr algn="just">
              <a:lnSpc>
                <a:spcPts val="2499"/>
              </a:lnSpc>
            </a:pPr>
          </a:p>
          <a:p>
            <a:pPr algn="just">
              <a:lnSpc>
                <a:spcPts val="2499"/>
              </a:lnSpc>
            </a:pPr>
          </a:p>
          <a:p>
            <a:pPr algn="just">
              <a:lnSpc>
                <a:spcPts val="2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762590" y="2649428"/>
            <a:ext cx="7318147" cy="106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MỤC TIÊU DỰ 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61000" y="1091425"/>
            <a:ext cx="2560720" cy="2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4"/>
              </a:lnSpc>
              <a:spcBef>
                <a:spcPct val="0"/>
              </a:spcBef>
            </a:pPr>
            <a:r>
              <a:rPr lang="en-US" b="true" sz="19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1884" y="394739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9284" y="1025528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22042" y="3466529"/>
            <a:ext cx="5770749" cy="3123729"/>
          </a:xfrm>
          <a:custGeom>
            <a:avLst/>
            <a:gdLst/>
            <a:ahLst/>
            <a:cxnLst/>
            <a:rect r="r" b="b" t="t" l="l"/>
            <a:pathLst>
              <a:path h="3123729" w="5770749">
                <a:moveTo>
                  <a:pt x="0" y="0"/>
                </a:moveTo>
                <a:lnTo>
                  <a:pt x="5770749" y="0"/>
                </a:lnTo>
                <a:lnTo>
                  <a:pt x="5770749" y="3123729"/>
                </a:lnTo>
                <a:lnTo>
                  <a:pt x="0" y="3123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73" b="-4303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22042" y="3264014"/>
            <a:ext cx="6051913" cy="4826401"/>
          </a:xfrm>
          <a:custGeom>
            <a:avLst/>
            <a:gdLst/>
            <a:ahLst/>
            <a:cxnLst/>
            <a:rect r="r" b="b" t="t" l="l"/>
            <a:pathLst>
              <a:path h="4826401" w="6051913">
                <a:moveTo>
                  <a:pt x="0" y="0"/>
                </a:moveTo>
                <a:lnTo>
                  <a:pt x="6051913" y="0"/>
                </a:lnTo>
                <a:lnTo>
                  <a:pt x="6051913" y="4826401"/>
                </a:lnTo>
                <a:lnTo>
                  <a:pt x="0" y="4826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3584" y="2002897"/>
            <a:ext cx="7487458" cy="249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35"/>
              </a:lnSpc>
            </a:pPr>
            <a:r>
              <a:rPr lang="en-US" sz="7996" spc="-87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Công cụ và Công nghệ Sử dụng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4853" y="4807710"/>
            <a:ext cx="7756189" cy="35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001" indent="-233501" lvl="1">
              <a:lnSpc>
                <a:spcPts val="2574"/>
              </a:lnSpc>
              <a:buFont typeface="Arial"/>
              <a:buChar char="•"/>
            </a:pPr>
            <a:r>
              <a:rPr lang="en-US" b="true" sz="21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Python: Ngôn ngữ chính, mạnh về xử lý dữ liệu và dễ kết nối với MongoDB.</a:t>
            </a:r>
          </a:p>
          <a:p>
            <a:pPr algn="l" marL="467001" indent="-233501" lvl="1">
              <a:lnSpc>
                <a:spcPts val="2574"/>
              </a:lnSpc>
              <a:buFont typeface="Arial"/>
              <a:buChar char="•"/>
            </a:pPr>
            <a:r>
              <a:rPr lang="en-US" b="true" sz="21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Selenium: Thư viện giúp tự động hóa việc điều khiển trình duyệt để truy cập và thu thập dữ liệu từ web.</a:t>
            </a:r>
          </a:p>
          <a:p>
            <a:pPr algn="l" marL="467001" indent="-233501" lvl="1">
              <a:lnSpc>
                <a:spcPts val="2574"/>
              </a:lnSpc>
              <a:buFont typeface="Arial"/>
              <a:buChar char="•"/>
            </a:pPr>
            <a:r>
              <a:rPr lang="en-US" b="true" sz="21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MongoDB: Cơ sở dữ liệu </a:t>
            </a:r>
            <a:r>
              <a:rPr lang="en-US" b="true" sz="21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NoSQL, lưu trữ dữ liệu có cấu trúc động, phù hợp với dữ liệu không đồng nhất từ web.</a:t>
            </a:r>
          </a:p>
          <a:p>
            <a:pPr algn="l" marL="467001" indent="-233501" lvl="1">
              <a:lnSpc>
                <a:spcPts val="2574"/>
              </a:lnSpc>
              <a:buFont typeface="Arial"/>
              <a:buChar char="•"/>
            </a:pPr>
            <a:r>
              <a:rPr lang="en-US" b="true" sz="21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Geckodriver: Trình điều khiển để Selenium có thể làm việc với Firefox.</a:t>
            </a:r>
          </a:p>
          <a:p>
            <a:pPr algn="l">
              <a:lnSpc>
                <a:spcPts val="25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84385" y="1277493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660" y="2737668"/>
            <a:ext cx="7994783" cy="4811663"/>
          </a:xfrm>
          <a:custGeom>
            <a:avLst/>
            <a:gdLst/>
            <a:ahLst/>
            <a:cxnLst/>
            <a:rect r="r" b="b" t="t" l="l"/>
            <a:pathLst>
              <a:path h="4811663" w="7994783">
                <a:moveTo>
                  <a:pt x="0" y="0"/>
                </a:moveTo>
                <a:lnTo>
                  <a:pt x="7994784" y="0"/>
                </a:lnTo>
                <a:lnTo>
                  <a:pt x="7994784" y="4811664"/>
                </a:lnTo>
                <a:lnTo>
                  <a:pt x="0" y="481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9" t="0" r="-47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07690" y="2792727"/>
            <a:ext cx="8210248" cy="106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 KIẾN TRÚC TỔNG THỂ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07690" y="4166992"/>
            <a:ext cx="7682717" cy="353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363" b="true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Mô tả quy trình:</a:t>
            </a:r>
          </a:p>
          <a:p>
            <a:pPr algn="l" marL="510180" indent="-255090" lvl="1">
              <a:lnSpc>
                <a:spcPts val="2812"/>
              </a:lnSpc>
              <a:buAutoNum type="arabicPeriod" startAt="1"/>
            </a:pPr>
            <a:r>
              <a:rPr lang="en-US" b="true" sz="23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Trình duyệt web được tự động mở bằng Selenium.</a:t>
            </a:r>
          </a:p>
          <a:p>
            <a:pPr algn="l" marL="510180" indent="-255090" lvl="1">
              <a:lnSpc>
                <a:spcPts val="2812"/>
              </a:lnSpc>
              <a:buAutoNum type="arabicPeriod" startAt="1"/>
            </a:pPr>
            <a:r>
              <a:rPr lang="en-US" b="true" sz="23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Selenium điều khiển Firefox để vào trang titv.vn, click vào các danh mục và khóa học.</a:t>
            </a:r>
          </a:p>
          <a:p>
            <a:pPr algn="l" marL="510180" indent="-255090" lvl="1">
              <a:lnSpc>
                <a:spcPts val="2812"/>
              </a:lnSpc>
              <a:buAutoNum type="arabicPeriod" startAt="1"/>
            </a:pPr>
            <a:r>
              <a:rPr lang="en-US" b="true" sz="23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Thu thập dữ liệu khóa học và bình l</a:t>
            </a:r>
            <a:r>
              <a:rPr lang="en-US" b="true" sz="23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uận từ các trang chi tiết.</a:t>
            </a:r>
          </a:p>
          <a:p>
            <a:pPr algn="l" marL="510180" indent="-255090" lvl="1">
              <a:lnSpc>
                <a:spcPts val="2812"/>
              </a:lnSpc>
              <a:buAutoNum type="arabicPeriod" startAt="1"/>
            </a:pPr>
            <a:r>
              <a:rPr lang="en-US" b="true" sz="23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MongoDB lưu trữ dữ liệu này, sau đó có thể truy vấn để phân tích.</a:t>
            </a:r>
          </a:p>
          <a:p>
            <a:pPr algn="l">
              <a:lnSpc>
                <a:spcPts val="281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558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70683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19312" y="880956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53693" y="7082961"/>
            <a:ext cx="6053413" cy="5470084"/>
          </a:xfrm>
          <a:custGeom>
            <a:avLst/>
            <a:gdLst/>
            <a:ahLst/>
            <a:cxnLst/>
            <a:rect r="r" b="b" t="t" l="l"/>
            <a:pathLst>
              <a:path h="5470084" w="6053413">
                <a:moveTo>
                  <a:pt x="0" y="0"/>
                </a:moveTo>
                <a:lnTo>
                  <a:pt x="6053413" y="0"/>
                </a:lnTo>
                <a:lnTo>
                  <a:pt x="6053413" y="5470084"/>
                </a:lnTo>
                <a:lnTo>
                  <a:pt x="0" y="5470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9312" y="880956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1736" y="4590916"/>
            <a:ext cx="777288" cy="2968808"/>
          </a:xfrm>
          <a:custGeom>
            <a:avLst/>
            <a:gdLst/>
            <a:ahLst/>
            <a:cxnLst/>
            <a:rect r="r" b="b" t="t" l="l"/>
            <a:pathLst>
              <a:path h="2968808" w="777288">
                <a:moveTo>
                  <a:pt x="0" y="0"/>
                </a:moveTo>
                <a:lnTo>
                  <a:pt x="777288" y="0"/>
                </a:lnTo>
                <a:lnTo>
                  <a:pt x="777288" y="2968808"/>
                </a:lnTo>
                <a:lnTo>
                  <a:pt x="0" y="296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0962" y="4590916"/>
            <a:ext cx="777288" cy="2968808"/>
          </a:xfrm>
          <a:custGeom>
            <a:avLst/>
            <a:gdLst/>
            <a:ahLst/>
            <a:cxnLst/>
            <a:rect r="r" b="b" t="t" l="l"/>
            <a:pathLst>
              <a:path h="2968808" w="777288">
                <a:moveTo>
                  <a:pt x="0" y="0"/>
                </a:moveTo>
                <a:lnTo>
                  <a:pt x="777287" y="0"/>
                </a:lnTo>
                <a:lnTo>
                  <a:pt x="777287" y="2968808"/>
                </a:lnTo>
                <a:lnTo>
                  <a:pt x="0" y="296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02599" y="5490306"/>
            <a:ext cx="7585401" cy="1364807"/>
          </a:xfrm>
          <a:custGeom>
            <a:avLst/>
            <a:gdLst/>
            <a:ahLst/>
            <a:cxnLst/>
            <a:rect r="r" b="b" t="t" l="l"/>
            <a:pathLst>
              <a:path h="1364807" w="7585401">
                <a:moveTo>
                  <a:pt x="0" y="0"/>
                </a:moveTo>
                <a:lnTo>
                  <a:pt x="7585401" y="0"/>
                </a:lnTo>
                <a:lnTo>
                  <a:pt x="7585401" y="1364807"/>
                </a:lnTo>
                <a:lnTo>
                  <a:pt x="0" y="1364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622" r="-15296" b="-19506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473312" y="6358345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3725765" y="0"/>
                </a:moveTo>
                <a:lnTo>
                  <a:pt x="0" y="0"/>
                </a:lnTo>
                <a:lnTo>
                  <a:pt x="0" y="4114800"/>
                </a:lnTo>
                <a:lnTo>
                  <a:pt x="3725765" y="4114800"/>
                </a:lnTo>
                <a:lnTo>
                  <a:pt x="372576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83392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3705" y="2866419"/>
            <a:ext cx="10074514" cy="106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 KẾT NỐI VỚI MONGODB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0197" y="5423631"/>
            <a:ext cx="5006415" cy="258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822" indent="-211911" lvl="1">
              <a:lnSpc>
                <a:spcPts val="2964"/>
              </a:lnSpc>
              <a:buFont typeface="Arial"/>
              <a:buChar char="•"/>
            </a:pPr>
            <a:r>
              <a:rPr lang="en-US" b="true" sz="19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Sử dụng thư viện pymongo để thiết lập kết nối.</a:t>
            </a:r>
          </a:p>
          <a:p>
            <a:pPr algn="l" marL="423822" indent="-211911" lvl="1">
              <a:lnSpc>
                <a:spcPts val="2964"/>
              </a:lnSpc>
              <a:buFont typeface="Arial"/>
              <a:buChar char="•"/>
            </a:pPr>
            <a:r>
              <a:rPr lang="en-US" b="true" sz="19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Tạo cơ sở dữ liệu: course_database.</a:t>
            </a:r>
          </a:p>
          <a:p>
            <a:pPr algn="l" marL="423822" indent="-211911" lvl="1">
              <a:lnSpc>
                <a:spcPts val="2964"/>
              </a:lnSpc>
              <a:buFont typeface="Arial"/>
              <a:buChar char="•"/>
            </a:pPr>
            <a:r>
              <a:rPr lang="en-US" b="true" sz="1963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Tạo bộ sưu tập: courses để lưu thông tin khóa học.</a:t>
            </a:r>
          </a:p>
          <a:p>
            <a:pPr algn="l">
              <a:lnSpc>
                <a:spcPts val="2964"/>
              </a:lnSpc>
            </a:pPr>
          </a:p>
          <a:p>
            <a:pPr algn="l">
              <a:lnSpc>
                <a:spcPts val="296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890197" y="4977625"/>
            <a:ext cx="4516357" cy="40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30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CÁCH KẾT NỐI VỚI MONGODB: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5540" y="4977625"/>
            <a:ext cx="2990511" cy="40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30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CODE SỬ DỤNG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284471" y="0"/>
            <a:ext cx="1949657" cy="409428"/>
          </a:xfrm>
          <a:custGeom>
            <a:avLst/>
            <a:gdLst/>
            <a:ahLst/>
            <a:cxnLst/>
            <a:rect r="r" b="b" t="t" l="l"/>
            <a:pathLst>
              <a:path h="409428" w="1949657">
                <a:moveTo>
                  <a:pt x="0" y="0"/>
                </a:moveTo>
                <a:lnTo>
                  <a:pt x="1949658" y="0"/>
                </a:lnTo>
                <a:lnTo>
                  <a:pt x="1949658" y="409428"/>
                </a:lnTo>
                <a:lnTo>
                  <a:pt x="0" y="409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>
            <a:hlinkClick r:id="rId17" tooltip="https://titv.vn"/>
          </p:cNvPr>
          <p:cNvSpPr/>
          <p:nvPr/>
        </p:nvSpPr>
        <p:spPr>
          <a:xfrm flipH="false" flipV="false" rot="0">
            <a:off x="6393404" y="9003946"/>
            <a:ext cx="6151786" cy="738214"/>
          </a:xfrm>
          <a:custGeom>
            <a:avLst/>
            <a:gdLst/>
            <a:ahLst/>
            <a:cxnLst/>
            <a:rect r="r" b="b" t="t" l="l"/>
            <a:pathLst>
              <a:path h="738214" w="6151786">
                <a:moveTo>
                  <a:pt x="0" y="0"/>
                </a:moveTo>
                <a:lnTo>
                  <a:pt x="6151787" y="0"/>
                </a:lnTo>
                <a:lnTo>
                  <a:pt x="6151787" y="738214"/>
                </a:lnTo>
                <a:lnTo>
                  <a:pt x="0" y="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93404" y="9279225"/>
            <a:ext cx="615178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36195" y="124256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50806" y="48228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5764" y="3763089"/>
            <a:ext cx="7400431" cy="1213100"/>
            <a:chOff x="0" y="0"/>
            <a:chExt cx="2479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214" cy="406400"/>
            </a:xfrm>
            <a:custGeom>
              <a:avLst/>
              <a:gdLst/>
              <a:ahLst/>
              <a:cxnLst/>
              <a:rect r="r" b="b" t="t" l="l"/>
              <a:pathLst>
                <a:path h="406400" w="2479214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42560" y="5405479"/>
            <a:ext cx="7400431" cy="1213100"/>
            <a:chOff x="0" y="0"/>
            <a:chExt cx="247921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9214" cy="406400"/>
            </a:xfrm>
            <a:custGeom>
              <a:avLst/>
              <a:gdLst/>
              <a:ahLst/>
              <a:cxnLst/>
              <a:rect r="r" b="b" t="t" l="l"/>
              <a:pathLst>
                <a:path h="406400" w="2479214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42560" y="7070398"/>
            <a:ext cx="7400431" cy="1213100"/>
            <a:chOff x="0" y="0"/>
            <a:chExt cx="247921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79214" cy="406400"/>
            </a:xfrm>
            <a:custGeom>
              <a:avLst/>
              <a:gdLst/>
              <a:ahLst/>
              <a:cxnLst/>
              <a:rect r="r" b="b" t="t" l="l"/>
              <a:pathLst>
                <a:path h="406400" w="2479214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27332" y="3751492"/>
            <a:ext cx="1224697" cy="122469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27332" y="5405479"/>
            <a:ext cx="1224697" cy="12246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7332" y="7058801"/>
            <a:ext cx="1224697" cy="12246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63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085869" y="8762837"/>
            <a:ext cx="3679328" cy="1130557"/>
          </a:xfrm>
          <a:custGeom>
            <a:avLst/>
            <a:gdLst/>
            <a:ahLst/>
            <a:cxnLst/>
            <a:rect r="r" b="b" t="t" l="l"/>
            <a:pathLst>
              <a:path h="1130557" w="3679328">
                <a:moveTo>
                  <a:pt x="0" y="0"/>
                </a:moveTo>
                <a:lnTo>
                  <a:pt x="3679328" y="0"/>
                </a:lnTo>
                <a:lnTo>
                  <a:pt x="3679328" y="1130557"/>
                </a:lnTo>
                <a:lnTo>
                  <a:pt x="0" y="1130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51827" y="4925871"/>
            <a:ext cx="7832555" cy="3116263"/>
          </a:xfrm>
          <a:custGeom>
            <a:avLst/>
            <a:gdLst/>
            <a:ahLst/>
            <a:cxnLst/>
            <a:rect r="r" b="b" t="t" l="l"/>
            <a:pathLst>
              <a:path h="3116263" w="7832555">
                <a:moveTo>
                  <a:pt x="0" y="0"/>
                </a:moveTo>
                <a:lnTo>
                  <a:pt x="7832555" y="0"/>
                </a:lnTo>
                <a:lnTo>
                  <a:pt x="7832555" y="3116263"/>
                </a:lnTo>
                <a:lnTo>
                  <a:pt x="0" y="3116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10" r="-1550" b="-41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83392" y="1280665"/>
            <a:ext cx="2391841" cy="22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3794" y="2261271"/>
            <a:ext cx="6486781" cy="199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 spc="102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 QUY TRÌNH THU THẬP THÔNG TIN KHÓA HỌC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77935" y="4034154"/>
            <a:ext cx="4634962" cy="60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Mở Firefox và vào trang titv.vn bằng Selenium.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87800" y="5586159"/>
            <a:ext cx="5457314" cy="89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Vòng lặp duyệt qua danh mục khóa học, click vào từng danh mục để hiển thị khóa học.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97666" y="7228180"/>
            <a:ext cx="5447448" cy="89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true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Trong mỗi danh mục, Selenium thu thập các trường dữ liệu như tên khóa học, giá, đánh giá, số thành viên, và lượt xem.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35764" y="4120970"/>
            <a:ext cx="407833" cy="49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35764" y="5815048"/>
            <a:ext cx="407833" cy="49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35764" y="7420751"/>
            <a:ext cx="407833" cy="49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28588" y="9267447"/>
            <a:ext cx="2360562" cy="14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"/>
              </a:lnSpc>
              <a:spcBef>
                <a:spcPct val="0"/>
              </a:spcBef>
            </a:pPr>
            <a:r>
              <a:rPr lang="en-US" b="true" sz="1065" spc="554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022" y="1028700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0935" y="9258300"/>
            <a:ext cx="734258" cy="1187583"/>
          </a:xfrm>
          <a:custGeom>
            <a:avLst/>
            <a:gdLst/>
            <a:ahLst/>
            <a:cxnLst/>
            <a:rect r="r" b="b" t="t" l="l"/>
            <a:pathLst>
              <a:path h="1187583" w="734258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88703" y="780825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10" y="0"/>
                </a:lnTo>
                <a:lnTo>
                  <a:pt x="296510" y="2508928"/>
                </a:lnTo>
                <a:lnTo>
                  <a:pt x="0" y="2508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1147" y="538073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2022" y="3557174"/>
            <a:ext cx="7692875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3"/>
              </a:lnSpc>
            </a:pPr>
            <a:r>
              <a:rPr lang="en-US" sz="22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Chuyển đổi dữ liệu: Định dạng dữ liệu thu thập như giá (int), đánh giá (float).</a:t>
            </a:r>
          </a:p>
          <a:p>
            <a:pPr algn="l">
              <a:lnSpc>
                <a:spcPts val="269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2022" y="4338680"/>
            <a:ext cx="10402195" cy="2288483"/>
          </a:xfrm>
          <a:custGeom>
            <a:avLst/>
            <a:gdLst/>
            <a:ahLst/>
            <a:cxnLst/>
            <a:rect r="r" b="b" t="t" l="l"/>
            <a:pathLst>
              <a:path h="2288483" w="10402195">
                <a:moveTo>
                  <a:pt x="0" y="0"/>
                </a:moveTo>
                <a:lnTo>
                  <a:pt x="10402195" y="0"/>
                </a:lnTo>
                <a:lnTo>
                  <a:pt x="10402195" y="2288483"/>
                </a:lnTo>
                <a:lnTo>
                  <a:pt x="0" y="2288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022" y="7664514"/>
            <a:ext cx="5496250" cy="2203792"/>
          </a:xfrm>
          <a:custGeom>
            <a:avLst/>
            <a:gdLst/>
            <a:ahLst/>
            <a:cxnLst/>
            <a:rect r="r" b="b" t="t" l="l"/>
            <a:pathLst>
              <a:path h="2203792" w="5496250">
                <a:moveTo>
                  <a:pt x="0" y="0"/>
                </a:moveTo>
                <a:lnTo>
                  <a:pt x="5496250" y="0"/>
                </a:lnTo>
                <a:lnTo>
                  <a:pt x="5496250" y="2203792"/>
                </a:lnTo>
                <a:lnTo>
                  <a:pt x="0" y="2203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257" r="0" b="-158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5763" y="3649489"/>
            <a:ext cx="4733537" cy="4363460"/>
          </a:xfrm>
          <a:custGeom>
            <a:avLst/>
            <a:gdLst/>
            <a:ahLst/>
            <a:cxnLst/>
            <a:rect r="r" b="b" t="t" l="l"/>
            <a:pathLst>
              <a:path h="4363460" w="4733537">
                <a:moveTo>
                  <a:pt x="0" y="0"/>
                </a:moveTo>
                <a:lnTo>
                  <a:pt x="4733537" y="0"/>
                </a:lnTo>
                <a:lnTo>
                  <a:pt x="4733537" y="4363460"/>
                </a:lnTo>
                <a:lnTo>
                  <a:pt x="0" y="4363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46041" y="2121014"/>
            <a:ext cx="9722363" cy="6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4"/>
              </a:lnSpc>
              <a:spcBef>
                <a:spcPct val="0"/>
              </a:spcBef>
            </a:pPr>
            <a:r>
              <a:rPr lang="en-US" sz="4734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 Chuyển đổi Dữ liệu và Lưu vào MongoDB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3392" y="1280665"/>
            <a:ext cx="2391841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022" y="6834964"/>
            <a:ext cx="10402195" cy="79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Lưu vào MongoDB: Sử dụng phương thức update_one() để lưu hoặc cập nhật dữ liệu khóa học.</a:t>
            </a:r>
          </a:p>
        </p:txBody>
      </p:sp>
      <p:sp>
        <p:nvSpPr>
          <p:cNvPr name="Freeform 13" id="13">
            <a:hlinkClick r:id="rId16" tooltip="https://titv.vn"/>
          </p:cNvPr>
          <p:cNvSpPr/>
          <p:nvPr/>
        </p:nvSpPr>
        <p:spPr>
          <a:xfrm flipH="false" flipV="false" rot="0">
            <a:off x="11585172" y="9164763"/>
            <a:ext cx="6151786" cy="738214"/>
          </a:xfrm>
          <a:custGeom>
            <a:avLst/>
            <a:gdLst/>
            <a:ahLst/>
            <a:cxnLst/>
            <a:rect r="r" b="b" t="t" l="l"/>
            <a:pathLst>
              <a:path h="738214" w="6151786">
                <a:moveTo>
                  <a:pt x="0" y="0"/>
                </a:moveTo>
                <a:lnTo>
                  <a:pt x="6151786" y="0"/>
                </a:lnTo>
                <a:lnTo>
                  <a:pt x="6151786" y="738214"/>
                </a:lnTo>
                <a:lnTo>
                  <a:pt x="0" y="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85172" y="9440042"/>
            <a:ext cx="615178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4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94207"/>
            <a:ext cx="7315200" cy="691619"/>
          </a:xfrm>
          <a:custGeom>
            <a:avLst/>
            <a:gdLst/>
            <a:ahLst/>
            <a:cxnLst/>
            <a:rect r="r" b="b" t="t" l="l"/>
            <a:pathLst>
              <a:path h="691619" w="7315200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36958" y="583099"/>
            <a:ext cx="296510" cy="2508928"/>
          </a:xfrm>
          <a:custGeom>
            <a:avLst/>
            <a:gdLst/>
            <a:ahLst/>
            <a:cxnLst/>
            <a:rect r="r" b="b" t="t" l="l"/>
            <a:pathLst>
              <a:path h="2508928" w="296510">
                <a:moveTo>
                  <a:pt x="0" y="0"/>
                </a:moveTo>
                <a:lnTo>
                  <a:pt x="296509" y="0"/>
                </a:lnTo>
                <a:lnTo>
                  <a:pt x="296509" y="2508928"/>
                </a:lnTo>
                <a:lnTo>
                  <a:pt x="0" y="250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9312" y="8809564"/>
            <a:ext cx="2541169" cy="2476071"/>
          </a:xfrm>
          <a:custGeom>
            <a:avLst/>
            <a:gdLst/>
            <a:ahLst/>
            <a:cxnLst/>
            <a:rect r="r" b="b" t="t" l="l"/>
            <a:pathLst>
              <a:path h="2476071" w="2541169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5489" y="3452911"/>
            <a:ext cx="754854" cy="525653"/>
          </a:xfrm>
          <a:custGeom>
            <a:avLst/>
            <a:gdLst/>
            <a:ahLst/>
            <a:cxnLst/>
            <a:rect r="r" b="b" t="t" l="l"/>
            <a:pathLst>
              <a:path h="525653" w="754854">
                <a:moveTo>
                  <a:pt x="0" y="0"/>
                </a:moveTo>
                <a:lnTo>
                  <a:pt x="754853" y="0"/>
                </a:lnTo>
                <a:lnTo>
                  <a:pt x="754853" y="525653"/>
                </a:lnTo>
                <a:lnTo>
                  <a:pt x="0" y="525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1622" y="3475209"/>
            <a:ext cx="754854" cy="525653"/>
          </a:xfrm>
          <a:custGeom>
            <a:avLst/>
            <a:gdLst/>
            <a:ahLst/>
            <a:cxnLst/>
            <a:rect r="r" b="b" t="t" l="l"/>
            <a:pathLst>
              <a:path h="525653" w="754854">
                <a:moveTo>
                  <a:pt x="0" y="0"/>
                </a:moveTo>
                <a:lnTo>
                  <a:pt x="754854" y="0"/>
                </a:lnTo>
                <a:lnTo>
                  <a:pt x="754854" y="525653"/>
                </a:lnTo>
                <a:lnTo>
                  <a:pt x="0" y="525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98680" y="3538057"/>
            <a:ext cx="754854" cy="525653"/>
          </a:xfrm>
          <a:custGeom>
            <a:avLst/>
            <a:gdLst/>
            <a:ahLst/>
            <a:cxnLst/>
            <a:rect r="r" b="b" t="t" l="l"/>
            <a:pathLst>
              <a:path h="525653" w="754854">
                <a:moveTo>
                  <a:pt x="0" y="0"/>
                </a:moveTo>
                <a:lnTo>
                  <a:pt x="754854" y="0"/>
                </a:lnTo>
                <a:lnTo>
                  <a:pt x="754854" y="525652"/>
                </a:lnTo>
                <a:lnTo>
                  <a:pt x="0" y="525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5489" y="4917851"/>
            <a:ext cx="4897280" cy="2369225"/>
          </a:xfrm>
          <a:custGeom>
            <a:avLst/>
            <a:gdLst/>
            <a:ahLst/>
            <a:cxnLst/>
            <a:rect r="r" b="b" t="t" l="l"/>
            <a:pathLst>
              <a:path h="2369225" w="4897280">
                <a:moveTo>
                  <a:pt x="0" y="0"/>
                </a:moveTo>
                <a:lnTo>
                  <a:pt x="4897279" y="0"/>
                </a:lnTo>
                <a:lnTo>
                  <a:pt x="4897279" y="2369225"/>
                </a:lnTo>
                <a:lnTo>
                  <a:pt x="0" y="2369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21" t="0" r="-78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51622" y="4917851"/>
            <a:ext cx="5647058" cy="3542061"/>
          </a:xfrm>
          <a:custGeom>
            <a:avLst/>
            <a:gdLst/>
            <a:ahLst/>
            <a:cxnLst/>
            <a:rect r="r" b="b" t="t" l="l"/>
            <a:pathLst>
              <a:path h="3542061" w="5647058">
                <a:moveTo>
                  <a:pt x="0" y="0"/>
                </a:moveTo>
                <a:lnTo>
                  <a:pt x="5647058" y="0"/>
                </a:lnTo>
                <a:lnTo>
                  <a:pt x="5647058" y="3542062"/>
                </a:lnTo>
                <a:lnTo>
                  <a:pt x="0" y="354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76107" y="4917851"/>
            <a:ext cx="6156079" cy="3278116"/>
          </a:xfrm>
          <a:custGeom>
            <a:avLst/>
            <a:gdLst/>
            <a:ahLst/>
            <a:cxnLst/>
            <a:rect r="r" b="b" t="t" l="l"/>
            <a:pathLst>
              <a:path h="3278116" w="6156079">
                <a:moveTo>
                  <a:pt x="0" y="0"/>
                </a:moveTo>
                <a:lnTo>
                  <a:pt x="6156078" y="0"/>
                </a:lnTo>
                <a:lnTo>
                  <a:pt x="6156078" y="3278116"/>
                </a:lnTo>
                <a:lnTo>
                  <a:pt x="0" y="3278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164" b="0"/>
            </a:stretch>
          </a:blipFill>
        </p:spPr>
      </p:sp>
      <p:sp>
        <p:nvSpPr>
          <p:cNvPr name="Freeform 11" id="11">
            <a:hlinkClick r:id="rId15" tooltip="https://titv.vn"/>
          </p:cNvPr>
          <p:cNvSpPr/>
          <p:nvPr/>
        </p:nvSpPr>
        <p:spPr>
          <a:xfrm flipH="false" flipV="false" rot="0">
            <a:off x="11585172" y="9164763"/>
            <a:ext cx="6151786" cy="738214"/>
          </a:xfrm>
          <a:custGeom>
            <a:avLst/>
            <a:gdLst/>
            <a:ahLst/>
            <a:cxnLst/>
            <a:rect r="r" b="b" t="t" l="l"/>
            <a:pathLst>
              <a:path h="738214" w="6151786">
                <a:moveTo>
                  <a:pt x="0" y="0"/>
                </a:moveTo>
                <a:lnTo>
                  <a:pt x="6151786" y="0"/>
                </a:lnTo>
                <a:lnTo>
                  <a:pt x="6151786" y="738214"/>
                </a:lnTo>
                <a:lnTo>
                  <a:pt x="0" y="7382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44280" y="992648"/>
            <a:ext cx="2391841" cy="44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"/>
              </a:lnSpc>
            </a:pPr>
            <a:r>
              <a:rPr lang="en-US" sz="17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 NHÓC</a:t>
            </a:r>
          </a:p>
          <a:p>
            <a:pPr algn="l">
              <a:lnSpc>
                <a:spcPts val="176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307399" y="1970913"/>
            <a:ext cx="8073002" cy="86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6"/>
              </a:lnSpc>
              <a:spcBef>
                <a:spcPct val="0"/>
              </a:spcBef>
            </a:pPr>
            <a:r>
              <a:rPr lang="en-US" sz="65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THU THẬP BÌNH LUẬN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8284" y="3510061"/>
            <a:ext cx="3563834" cy="104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CLICK VÀO DANH MỤC “ALL” ĐỂ TẢI TẤT CẢ KHÓA HỌC.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8282" y="3662050"/>
            <a:ext cx="3745366" cy="69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7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CUỘN XUỐNG ĐỂ TẢI THÊM KHÓA HỌC.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02826" y="3662050"/>
            <a:ext cx="4796044" cy="69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  <a:spcBef>
                <a:spcPct val="0"/>
              </a:spcBef>
            </a:pPr>
            <a:r>
              <a:rPr lang="en-US" sz="27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TÌM VÀ THU THẬP BÌNH LUẬN TỪ TỪNG KHÓA HỌC VÀ LƯU VÀO MONGODB.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5172" y="9440042"/>
            <a:ext cx="6151786" cy="22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HTTPS://TITV.VN/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DAGU19kCopk</dc:identifier>
  <dcterms:modified xsi:type="dcterms:W3CDTF">2011-08-01T06:04:30Z</dcterms:modified>
  <cp:revision>1</cp:revision>
  <dc:title>Ensuring smooth operation and longevity</dc:title>
</cp:coreProperties>
</file>